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77" r:id="rId3"/>
    <p:sldId id="261" r:id="rId4"/>
    <p:sldId id="262" r:id="rId5"/>
    <p:sldId id="263" r:id="rId6"/>
    <p:sldId id="264" r:id="rId7"/>
    <p:sldId id="265" r:id="rId8"/>
    <p:sldId id="269" r:id="rId9"/>
    <p:sldId id="266" r:id="rId10"/>
    <p:sldId id="270" r:id="rId11"/>
    <p:sldId id="268" r:id="rId12"/>
    <p:sldId id="271" r:id="rId13"/>
    <p:sldId id="272" r:id="rId14"/>
    <p:sldId id="273" r:id="rId15"/>
    <p:sldId id="274" r:id="rId16"/>
    <p:sldId id="275" r:id="rId17"/>
    <p:sldId id="276" r:id="rId18"/>
    <p:sldId id="278" r:id="rId19"/>
    <p:sldId id="280" r:id="rId20"/>
    <p:sldId id="281" r:id="rId21"/>
    <p:sldId id="282" r:id="rId22"/>
    <p:sldId id="283" r:id="rId23"/>
    <p:sldId id="284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5501" autoAdjust="0"/>
  </p:normalViewPr>
  <p:slideViewPr>
    <p:cSldViewPr snapToGrid="0">
      <p:cViewPr varScale="1">
        <p:scale>
          <a:sx n="92" d="100"/>
          <a:sy n="92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2A3098-1AB6-4829-930D-959DE34AF64F}" type="datetimeFigureOut">
              <a:rPr lang="en-US" smtClean="0"/>
              <a:t>5/5/2015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6D33A9-91DC-4E1E-AE82-52F075B01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883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D33A9-91DC-4E1E-AE82-52F075B015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0658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D33A9-91DC-4E1E-AE82-52F075B0153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115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D33A9-91DC-4E1E-AE82-52F075B0153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550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D33A9-91DC-4E1E-AE82-52F075B0153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1086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D33A9-91DC-4E1E-AE82-52F075B0153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776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D33A9-91DC-4E1E-AE82-52F075B0153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5491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D33A9-91DC-4E1E-AE82-52F075B0153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425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D33A9-91DC-4E1E-AE82-52F075B0153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810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D33A9-91DC-4E1E-AE82-52F075B0153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9078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D33A9-91DC-4E1E-AE82-52F075B0153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8167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D33A9-91DC-4E1E-AE82-52F075B0153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344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D33A9-91DC-4E1E-AE82-52F075B015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9319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D33A9-91DC-4E1E-AE82-52F075B0153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3929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D33A9-91DC-4E1E-AE82-52F075B0153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D33A9-91DC-4E1E-AE82-52F075B015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250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D33A9-91DC-4E1E-AE82-52F075B0153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999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D33A9-91DC-4E1E-AE82-52F075B0153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14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D33A9-91DC-4E1E-AE82-52F075B0153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18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D33A9-91DC-4E1E-AE82-52F075B0153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884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D33A9-91DC-4E1E-AE82-52F075B0153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986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D33A9-91DC-4E1E-AE82-52F075B0153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123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6F2C8-1AEA-401F-8C5A-32AA12A1934D}" type="datetimeFigureOut">
              <a:rPr lang="en-US" smtClean="0"/>
              <a:t>5/5/2015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CE154-840C-4B33-8DC7-4F7982482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21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6F2C8-1AEA-401F-8C5A-32AA12A1934D}" type="datetimeFigureOut">
              <a:rPr lang="en-US" smtClean="0"/>
              <a:t>5/5/2015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CE154-840C-4B33-8DC7-4F7982482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334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6F2C8-1AEA-401F-8C5A-32AA12A1934D}" type="datetimeFigureOut">
              <a:rPr lang="en-US" smtClean="0"/>
              <a:t>5/5/2015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CE154-840C-4B33-8DC7-4F7982482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91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6F2C8-1AEA-401F-8C5A-32AA12A1934D}" type="datetimeFigureOut">
              <a:rPr lang="en-US" smtClean="0"/>
              <a:t>5/5/2015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CE154-840C-4B33-8DC7-4F7982482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926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6F2C8-1AEA-401F-8C5A-32AA12A1934D}" type="datetimeFigureOut">
              <a:rPr lang="en-US" smtClean="0"/>
              <a:t>5/5/2015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CE154-840C-4B33-8DC7-4F7982482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43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6F2C8-1AEA-401F-8C5A-32AA12A1934D}" type="datetimeFigureOut">
              <a:rPr lang="en-US" smtClean="0"/>
              <a:t>5/5/2015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CE154-840C-4B33-8DC7-4F7982482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76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6F2C8-1AEA-401F-8C5A-32AA12A1934D}" type="datetimeFigureOut">
              <a:rPr lang="en-US" smtClean="0"/>
              <a:t>5/5/2015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CE154-840C-4B33-8DC7-4F7982482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324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6F2C8-1AEA-401F-8C5A-32AA12A1934D}" type="datetimeFigureOut">
              <a:rPr lang="en-US" smtClean="0"/>
              <a:t>5/5/2015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CE154-840C-4B33-8DC7-4F7982482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226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6F2C8-1AEA-401F-8C5A-32AA12A1934D}" type="datetimeFigureOut">
              <a:rPr lang="en-US" smtClean="0"/>
              <a:t>5/5/2015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CE154-840C-4B33-8DC7-4F7982482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963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6F2C8-1AEA-401F-8C5A-32AA12A1934D}" type="datetimeFigureOut">
              <a:rPr lang="en-US" smtClean="0"/>
              <a:t>5/5/2015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CE154-840C-4B33-8DC7-4F7982482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751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6F2C8-1AEA-401F-8C5A-32AA12A1934D}" type="datetimeFigureOut">
              <a:rPr lang="en-US" smtClean="0"/>
              <a:t>5/5/2015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CE154-840C-4B33-8DC7-4F7982482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041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6F2C8-1AEA-401F-8C5A-32AA12A1934D}" type="datetimeFigureOut">
              <a:rPr lang="en-US" smtClean="0"/>
              <a:t>5/5/2015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CE154-840C-4B33-8DC7-4F7982482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001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49.png"/><Relationship Id="rId5" Type="http://schemas.openxmlformats.org/officeDocument/2006/relationships/image" Target="../media/image27.png"/><Relationship Id="rId10" Type="http://schemas.openxmlformats.org/officeDocument/2006/relationships/image" Target="../media/image48.png"/><Relationship Id="rId4" Type="http://schemas.openxmlformats.org/officeDocument/2006/relationships/image" Target="../media/image26.png"/><Relationship Id="rId9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hetake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rever21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服</a:t>
            </a:r>
            <a:r>
              <a:rPr lang="zh-CN" alt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饰图片数据采集说明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2015/05/05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072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务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239500" cy="4351338"/>
          </a:xfrm>
        </p:spPr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 3: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接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着，向下滚动页面，会有更多的服饰图片和产品描述： 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2" y="2991330"/>
            <a:ext cx="5148263" cy="18103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860" y="2566786"/>
            <a:ext cx="1285566" cy="41005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1596099" y="5808293"/>
            <a:ext cx="3238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70C0"/>
                </a:solidFill>
              </a:rPr>
              <a:t>产</a:t>
            </a:r>
            <a:r>
              <a:rPr lang="zh-CN" altLang="en-US" b="1" dirty="0" smtClean="0">
                <a:solidFill>
                  <a:srgbClr val="0070C0"/>
                </a:solidFill>
              </a:rPr>
              <a:t>品描述（</a:t>
            </a:r>
            <a:r>
              <a:rPr lang="en-US" altLang="zh-CN" b="1" dirty="0" smtClean="0">
                <a:solidFill>
                  <a:srgbClr val="0070C0"/>
                </a:solidFill>
              </a:rPr>
              <a:t>Product Description</a:t>
            </a:r>
            <a:r>
              <a:rPr lang="zh-CN" altLang="en-US" b="1" dirty="0" smtClean="0">
                <a:solidFill>
                  <a:srgbClr val="0070C0"/>
                </a:solidFill>
              </a:rPr>
              <a:t>）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215540" y="4803031"/>
            <a:ext cx="13435" cy="10046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853576" y="4432376"/>
            <a:ext cx="1877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</a:rPr>
              <a:t>更</a:t>
            </a:r>
            <a:r>
              <a:rPr lang="zh-CN" altLang="en-US" b="1" dirty="0" smtClean="0">
                <a:solidFill>
                  <a:srgbClr val="00B050"/>
                </a:solidFill>
              </a:rPr>
              <a:t>多的服饰图片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17" name="Straight Arrow Connector 16"/>
          <p:cNvCxnSpPr>
            <a:endCxn id="16" idx="1"/>
          </p:cNvCxnSpPr>
          <p:nvPr/>
        </p:nvCxnSpPr>
        <p:spPr>
          <a:xfrm flipV="1">
            <a:off x="8642426" y="4617042"/>
            <a:ext cx="1211150" cy="524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345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务二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39680" cy="4351338"/>
          </a:xfrm>
        </p:spPr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 4: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下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载该搭配下的搭配图片和所有单品的不同服饰图片，该搭配的搭配标签和每个单品的产品描述也需保存下来：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（请下载该网站下所有的推荐服饰搭配下单品的所有图片）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093205" y="4100445"/>
            <a:ext cx="745245" cy="6992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093205" y="5045725"/>
            <a:ext cx="796701" cy="6930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011574" y="4100445"/>
            <a:ext cx="60151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4022591" y="5738734"/>
            <a:ext cx="60151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233012" y="3164588"/>
            <a:ext cx="5056742" cy="172416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233012" y="5045725"/>
            <a:ext cx="5056742" cy="173784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149" y="4400550"/>
            <a:ext cx="952500" cy="11239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410" y="5645954"/>
            <a:ext cx="844956" cy="10899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4737" y="3519420"/>
            <a:ext cx="962025" cy="11620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9024" y="5243170"/>
            <a:ext cx="933450" cy="11334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18547" y="3519420"/>
            <a:ext cx="901282" cy="11612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63033" y="5391121"/>
            <a:ext cx="870287" cy="1117721"/>
          </a:xfrm>
          <a:prstGeom prst="rect">
            <a:avLst/>
          </a:prstGeom>
        </p:spPr>
      </p:pic>
      <p:sp>
        <p:nvSpPr>
          <p:cNvPr id="15" name="Plus 14"/>
          <p:cNvSpPr/>
          <p:nvPr/>
        </p:nvSpPr>
        <p:spPr>
          <a:xfrm>
            <a:off x="10496721" y="3831407"/>
            <a:ext cx="379122" cy="39052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lus 37"/>
          <p:cNvSpPr/>
          <p:nvPr/>
        </p:nvSpPr>
        <p:spPr>
          <a:xfrm>
            <a:off x="10496721" y="5743561"/>
            <a:ext cx="379122" cy="39052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0000" y="3247214"/>
            <a:ext cx="1544698" cy="155246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6598" y="3247215"/>
            <a:ext cx="1556351" cy="15524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8760" y="3247215"/>
            <a:ext cx="1581100" cy="155246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40001" y="5140416"/>
            <a:ext cx="1544698" cy="153699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60335" y="5140417"/>
            <a:ext cx="1562614" cy="153699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27811" y="5140416"/>
            <a:ext cx="1533152" cy="1536994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950486" y="3257605"/>
            <a:ext cx="1039236" cy="112535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26425" y="3299170"/>
            <a:ext cx="686364" cy="104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29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务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三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需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要采集数据的网站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u="sng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http://style.soshified.com/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进入后页面如下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603" y="2901158"/>
            <a:ext cx="7632661" cy="36970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368814" y="5943600"/>
            <a:ext cx="2873650" cy="7678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94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务三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39680" cy="4351338"/>
          </a:xfrm>
        </p:spPr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 1: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向下滚动页面，选择任意一组街拍图片： 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（以下以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YURI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为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例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527" y="2815936"/>
            <a:ext cx="3985365" cy="391217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368140" y="3450011"/>
            <a:ext cx="3336469" cy="28167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64309" y="6318721"/>
            <a:ext cx="3324765" cy="40939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866938" y="4673722"/>
            <a:ext cx="1629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街</a:t>
            </a:r>
            <a:r>
              <a:rPr lang="zh-CN" altLang="en-US" b="1" dirty="0" smtClean="0">
                <a:solidFill>
                  <a:srgbClr val="FF0000"/>
                </a:solidFill>
              </a:rPr>
              <a:t>拍图片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66938" y="6311900"/>
            <a:ext cx="298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C000"/>
                </a:solidFill>
              </a:rPr>
              <a:t>街</a:t>
            </a:r>
            <a:r>
              <a:rPr lang="zh-CN" altLang="en-US" b="1" dirty="0" smtClean="0">
                <a:solidFill>
                  <a:srgbClr val="FFC000"/>
                </a:solidFill>
              </a:rPr>
              <a:t>拍描述（</a:t>
            </a:r>
            <a:r>
              <a:rPr lang="en-US" altLang="zh-CN" b="1" dirty="0" smtClean="0">
                <a:solidFill>
                  <a:srgbClr val="FFC000"/>
                </a:solidFill>
              </a:rPr>
              <a:t>Snap Description</a:t>
            </a:r>
            <a:r>
              <a:rPr lang="zh-CN" altLang="en-US" b="1" dirty="0" smtClean="0">
                <a:solidFill>
                  <a:srgbClr val="FFC000"/>
                </a:solidFill>
              </a:rPr>
              <a:t>）</a:t>
            </a:r>
            <a:endParaRPr lang="en-US" b="1" dirty="0">
              <a:solidFill>
                <a:srgbClr val="FFC0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408124" y="6517348"/>
            <a:ext cx="1479596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3"/>
            <a:endCxn id="12" idx="1"/>
          </p:cNvCxnSpPr>
          <p:nvPr/>
        </p:nvCxnSpPr>
        <p:spPr>
          <a:xfrm flipV="1">
            <a:off x="5704609" y="4858388"/>
            <a:ext cx="1162329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155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务三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39680" cy="4351338"/>
          </a:xfrm>
        </p:spPr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 2: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下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载该网站下所有的街拍图片及其对应描述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243137" y="4506484"/>
            <a:ext cx="60151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371" y="3934984"/>
            <a:ext cx="981075" cy="11430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134048" y="3013365"/>
            <a:ext cx="3859034" cy="316359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6393" y="3064340"/>
            <a:ext cx="3671997" cy="3078321"/>
          </a:xfrm>
          <a:prstGeom prst="rect">
            <a:avLst/>
          </a:prstGeom>
        </p:spPr>
      </p:pic>
      <p:sp>
        <p:nvSpPr>
          <p:cNvPr id="23" name="Plus 22"/>
          <p:cNvSpPr/>
          <p:nvPr/>
        </p:nvSpPr>
        <p:spPr>
          <a:xfrm>
            <a:off x="7358667" y="4311221"/>
            <a:ext cx="379122" cy="39052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102" y="3934984"/>
            <a:ext cx="9620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12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务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四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需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要采集数据的网站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u="sng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http://www.spylight.com/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进入后页面如下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238" y="2944049"/>
            <a:ext cx="7801538" cy="37788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48546" y="3223103"/>
            <a:ext cx="654628" cy="2058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29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务四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39680" cy="4351338"/>
          </a:xfrm>
        </p:spPr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 1: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点击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任意一部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电视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剧或者电影进入展示页面： 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（以下以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500 Days of Summer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为例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850" y="2827282"/>
            <a:ext cx="7199681" cy="392775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482490" y="3816110"/>
            <a:ext cx="905263" cy="12222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491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务四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 2: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然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后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选择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电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影页面下的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utfit View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，并点击任意一种场景：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（以下以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Summer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为例）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863" y="2960460"/>
            <a:ext cx="5943601" cy="389754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843699" y="5089627"/>
            <a:ext cx="1531374" cy="17683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37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务四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 3: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在场景页面下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以看到场景服饰图片及其对应单品图片：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（每种搭配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有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3~5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个单品，以下以第一个单品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为例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773" y="2853830"/>
            <a:ext cx="6066805" cy="389784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5397" y="3578996"/>
            <a:ext cx="1371766" cy="142945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188557" y="5568664"/>
            <a:ext cx="2607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场</a:t>
            </a:r>
            <a:r>
              <a:rPr lang="zh-CN" altLang="en-US" b="1" dirty="0" smtClean="0">
                <a:solidFill>
                  <a:srgbClr val="FF0000"/>
                </a:solidFill>
              </a:rPr>
              <a:t>景图片（</a:t>
            </a:r>
            <a:r>
              <a:rPr lang="en-US" altLang="zh-CN" b="1" dirty="0" smtClean="0">
                <a:solidFill>
                  <a:srgbClr val="FF0000"/>
                </a:solidFill>
              </a:rPr>
              <a:t>Scene Image</a:t>
            </a:r>
            <a:r>
              <a:rPr lang="zh-CN" altLang="en-US" b="1" dirty="0" smtClean="0">
                <a:solidFill>
                  <a:srgbClr val="FF0000"/>
                </a:solidFill>
              </a:rPr>
              <a:t>）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00704" y="3674052"/>
            <a:ext cx="2776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</a:rPr>
              <a:t>单</a:t>
            </a:r>
            <a:r>
              <a:rPr lang="zh-CN" altLang="en-US" b="1" dirty="0" smtClean="0">
                <a:solidFill>
                  <a:srgbClr val="00B050"/>
                </a:solidFill>
              </a:rPr>
              <a:t>品图片</a:t>
            </a:r>
            <a:r>
              <a:rPr lang="en-US" altLang="zh-CN" b="1" dirty="0" smtClean="0">
                <a:solidFill>
                  <a:srgbClr val="00B050"/>
                </a:solidFill>
              </a:rPr>
              <a:t>1</a:t>
            </a:r>
            <a:r>
              <a:rPr lang="zh-CN" altLang="en-US" b="1" dirty="0" smtClean="0">
                <a:solidFill>
                  <a:srgbClr val="00B050"/>
                </a:solidFill>
              </a:rPr>
              <a:t>（</a:t>
            </a:r>
            <a:r>
              <a:rPr lang="en-US" altLang="zh-CN" b="1" dirty="0" smtClean="0">
                <a:solidFill>
                  <a:srgbClr val="00B050"/>
                </a:solidFill>
              </a:rPr>
              <a:t>Item Image 1</a:t>
            </a:r>
            <a:r>
              <a:rPr lang="zh-CN" altLang="en-US" b="1" dirty="0" smtClean="0">
                <a:solidFill>
                  <a:srgbClr val="00B050"/>
                </a:solidFill>
              </a:rPr>
              <a:t>）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343895" y="5733618"/>
            <a:ext cx="3844662" cy="197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950004" y="3858718"/>
            <a:ext cx="2238553" cy="850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035227" y="4107100"/>
            <a:ext cx="1270152" cy="42569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092658" y="4135279"/>
            <a:ext cx="3607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C000"/>
                </a:solidFill>
              </a:rPr>
              <a:t>产品</a:t>
            </a:r>
            <a:r>
              <a:rPr lang="zh-CN" altLang="en-US" b="1" dirty="0" smtClean="0">
                <a:solidFill>
                  <a:srgbClr val="FFC000"/>
                </a:solidFill>
              </a:rPr>
              <a:t>描述</a:t>
            </a:r>
            <a:r>
              <a:rPr lang="en-US" altLang="zh-CN" b="1" dirty="0" smtClean="0">
                <a:solidFill>
                  <a:srgbClr val="FFC000"/>
                </a:solidFill>
              </a:rPr>
              <a:t>1</a:t>
            </a:r>
            <a:r>
              <a:rPr lang="zh-CN" altLang="en-US" b="1" dirty="0" smtClean="0">
                <a:solidFill>
                  <a:srgbClr val="FFC000"/>
                </a:solidFill>
              </a:rPr>
              <a:t>（</a:t>
            </a:r>
            <a:r>
              <a:rPr lang="en-US" altLang="zh-CN" b="1" dirty="0" smtClean="0">
                <a:solidFill>
                  <a:srgbClr val="FFC000"/>
                </a:solidFill>
              </a:rPr>
              <a:t>Product Description 1</a:t>
            </a:r>
            <a:r>
              <a:rPr lang="zh-CN" altLang="en-US" b="1" dirty="0" smtClean="0">
                <a:solidFill>
                  <a:srgbClr val="FFC000"/>
                </a:solidFill>
              </a:rPr>
              <a:t>）</a:t>
            </a:r>
            <a:endParaRPr lang="en-US" b="1" dirty="0">
              <a:solidFill>
                <a:srgbClr val="FFC000"/>
              </a:solidFill>
            </a:endParaRPr>
          </a:p>
        </p:txBody>
      </p:sp>
      <p:cxnSp>
        <p:nvCxnSpPr>
          <p:cNvPr id="16" name="Straight Arrow Connector 15"/>
          <p:cNvCxnSpPr>
            <a:stCxn id="14" idx="3"/>
          </p:cNvCxnSpPr>
          <p:nvPr/>
        </p:nvCxnSpPr>
        <p:spPr>
          <a:xfrm>
            <a:off x="7305379" y="4319945"/>
            <a:ext cx="883178" cy="750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412907" y="2853830"/>
            <a:ext cx="2930988" cy="38978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991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务四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39680" cy="4351338"/>
          </a:xfrm>
        </p:spPr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 4: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下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载该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场景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下的场景图片，所有单品图片及其对应描述：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（请下载该网站下所有电视剧及电影下所有场景的单品图片）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005135" y="4058881"/>
            <a:ext cx="745245" cy="6992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005135" y="5004161"/>
            <a:ext cx="796701" cy="6930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923504" y="4058881"/>
            <a:ext cx="60151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934521" y="5697170"/>
            <a:ext cx="60151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7144942" y="3123024"/>
            <a:ext cx="2040624" cy="172416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144942" y="5004161"/>
            <a:ext cx="2040624" cy="173784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667" y="3477856"/>
            <a:ext cx="962025" cy="11620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954" y="5201606"/>
            <a:ext cx="933450" cy="11334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0239" y="3477856"/>
            <a:ext cx="901282" cy="11612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4725" y="5349557"/>
            <a:ext cx="870287" cy="1117721"/>
          </a:xfrm>
          <a:prstGeom prst="rect">
            <a:avLst/>
          </a:prstGeom>
        </p:spPr>
      </p:pic>
      <p:sp>
        <p:nvSpPr>
          <p:cNvPr id="15" name="Plus 14"/>
          <p:cNvSpPr/>
          <p:nvPr/>
        </p:nvSpPr>
        <p:spPr>
          <a:xfrm>
            <a:off x="9478413" y="3789843"/>
            <a:ext cx="379122" cy="39052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lus 37"/>
          <p:cNvSpPr/>
          <p:nvPr/>
        </p:nvSpPr>
        <p:spPr>
          <a:xfrm>
            <a:off x="9478413" y="5701997"/>
            <a:ext cx="379122" cy="39052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4228" y="4397552"/>
            <a:ext cx="1000125" cy="1123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3597" y="3206453"/>
            <a:ext cx="1405636" cy="15804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2608" y="5075303"/>
            <a:ext cx="1490783" cy="15748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1965" y="4360357"/>
            <a:ext cx="1009650" cy="1266825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2279660" y="4928354"/>
            <a:ext cx="60151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771502" y="3148944"/>
            <a:ext cx="1181016" cy="114622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58470" y="3189847"/>
            <a:ext cx="803908" cy="106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462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34790" y="1216702"/>
            <a:ext cx="5901392" cy="4588268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dirty="0">
                <a:latin typeface="SimSun (Body)"/>
                <a:cs typeface="Times New Roman" panose="02020603050405020304" pitchFamily="18" charset="0"/>
              </a:rPr>
              <a:t>任务</a:t>
            </a:r>
            <a:r>
              <a:rPr lang="zh-CN" altLang="en-US" sz="3600" dirty="0" smtClean="0">
                <a:latin typeface="SimSun (Body)"/>
                <a:cs typeface="Times New Roman" panose="02020603050405020304" pitchFamily="18" charset="0"/>
              </a:rPr>
              <a:t>一：在线商店服饰图片</a:t>
            </a:r>
            <a:r>
              <a:rPr lang="en-US" altLang="zh-CN" sz="3600" dirty="0" smtClean="0">
                <a:latin typeface="SimSun (Body)"/>
                <a:cs typeface="Times New Roman" panose="02020603050405020304" pitchFamily="18" charset="0"/>
              </a:rPr>
              <a:t/>
            </a:r>
            <a:br>
              <a:rPr lang="en-US" altLang="zh-CN" sz="3600" dirty="0" smtClean="0">
                <a:latin typeface="SimSun (Body)"/>
                <a:cs typeface="Times New Roman" panose="02020603050405020304" pitchFamily="18" charset="0"/>
              </a:rPr>
            </a:br>
            <a:r>
              <a:rPr lang="en-US" altLang="zh-CN" sz="3600" dirty="0" smtClean="0">
                <a:latin typeface="SimSun (Body)"/>
                <a:cs typeface="Times New Roman" panose="02020603050405020304" pitchFamily="18" charset="0"/>
              </a:rPr>
              <a:t/>
            </a:r>
            <a:br>
              <a:rPr lang="en-US" altLang="zh-CN" sz="3600" dirty="0" smtClean="0">
                <a:latin typeface="SimSun (Body)"/>
                <a:cs typeface="Times New Roman" panose="02020603050405020304" pitchFamily="18" charset="0"/>
              </a:rPr>
            </a:br>
            <a:r>
              <a:rPr lang="zh-CN" altLang="en-US" sz="3600" dirty="0" smtClean="0">
                <a:latin typeface="SimSun (Body)"/>
                <a:cs typeface="Times New Roman" panose="02020603050405020304" pitchFamily="18" charset="0"/>
              </a:rPr>
              <a:t>任务二：淘宝搭配服饰图片</a:t>
            </a:r>
            <a:r>
              <a:rPr lang="en-US" altLang="zh-CN" sz="3600" dirty="0" smtClean="0">
                <a:latin typeface="SimSun (Body)"/>
                <a:cs typeface="Times New Roman" panose="02020603050405020304" pitchFamily="18" charset="0"/>
              </a:rPr>
              <a:t/>
            </a:r>
            <a:br>
              <a:rPr lang="en-US" altLang="zh-CN" sz="3600" dirty="0" smtClean="0">
                <a:latin typeface="SimSun (Body)"/>
                <a:cs typeface="Times New Roman" panose="02020603050405020304" pitchFamily="18" charset="0"/>
              </a:rPr>
            </a:br>
            <a:r>
              <a:rPr lang="en-US" altLang="zh-CN" sz="3600" dirty="0" smtClean="0">
                <a:latin typeface="SimSun (Body)"/>
                <a:cs typeface="Times New Roman" panose="02020603050405020304" pitchFamily="18" charset="0"/>
              </a:rPr>
              <a:t/>
            </a:r>
            <a:br>
              <a:rPr lang="en-US" altLang="zh-CN" sz="3600" dirty="0" smtClean="0">
                <a:latin typeface="SimSun (Body)"/>
                <a:cs typeface="Times New Roman" panose="02020603050405020304" pitchFamily="18" charset="0"/>
              </a:rPr>
            </a:br>
            <a:r>
              <a:rPr lang="zh-CN" altLang="en-US" sz="3600" dirty="0">
                <a:latin typeface="SimSun (Body)"/>
                <a:cs typeface="Times New Roman" panose="02020603050405020304" pitchFamily="18" charset="0"/>
              </a:rPr>
              <a:t>任</a:t>
            </a:r>
            <a:r>
              <a:rPr lang="zh-CN" altLang="en-US" sz="3600" dirty="0" smtClean="0">
                <a:latin typeface="SimSun (Body)"/>
                <a:cs typeface="Times New Roman" panose="02020603050405020304" pitchFamily="18" charset="0"/>
              </a:rPr>
              <a:t>务三：街拍服饰图片</a:t>
            </a:r>
            <a:r>
              <a:rPr lang="en-US" altLang="zh-CN" sz="3600" dirty="0" smtClean="0">
                <a:latin typeface="SimSun (Body)"/>
                <a:cs typeface="Times New Roman" panose="02020603050405020304" pitchFamily="18" charset="0"/>
              </a:rPr>
              <a:t/>
            </a:r>
            <a:br>
              <a:rPr lang="en-US" altLang="zh-CN" sz="3600" dirty="0" smtClean="0">
                <a:latin typeface="SimSun (Body)"/>
                <a:cs typeface="Times New Roman" panose="02020603050405020304" pitchFamily="18" charset="0"/>
              </a:rPr>
            </a:br>
            <a:r>
              <a:rPr lang="en-US" altLang="zh-CN" sz="3600" dirty="0" smtClean="0">
                <a:latin typeface="SimSun (Body)"/>
                <a:cs typeface="Times New Roman" panose="02020603050405020304" pitchFamily="18" charset="0"/>
              </a:rPr>
              <a:t/>
            </a:r>
            <a:br>
              <a:rPr lang="en-US" altLang="zh-CN" sz="3600" dirty="0" smtClean="0">
                <a:latin typeface="SimSun (Body)"/>
                <a:cs typeface="Times New Roman" panose="02020603050405020304" pitchFamily="18" charset="0"/>
              </a:rPr>
            </a:br>
            <a:r>
              <a:rPr lang="zh-CN" altLang="en-US" sz="3600" dirty="0" smtClean="0">
                <a:latin typeface="SimSun (Body)"/>
                <a:cs typeface="Times New Roman" panose="02020603050405020304" pitchFamily="18" charset="0"/>
              </a:rPr>
              <a:t>任务四：电影服饰图片 </a:t>
            </a:r>
            <a:r>
              <a:rPr lang="en-US" altLang="zh-CN" sz="3600" dirty="0" smtClean="0">
                <a:latin typeface="SimSun (Body)"/>
                <a:cs typeface="Times New Roman" panose="02020603050405020304" pitchFamily="18" charset="0"/>
              </a:rPr>
              <a:t>I</a:t>
            </a:r>
            <a:br>
              <a:rPr lang="en-US" altLang="zh-CN" sz="3600" dirty="0" smtClean="0">
                <a:latin typeface="SimSun (Body)"/>
                <a:cs typeface="Times New Roman" panose="02020603050405020304" pitchFamily="18" charset="0"/>
              </a:rPr>
            </a:br>
            <a:r>
              <a:rPr lang="en-US" altLang="zh-CN" sz="3600" dirty="0" smtClean="0">
                <a:latin typeface="SimSun (Body)"/>
                <a:cs typeface="Times New Roman" panose="02020603050405020304" pitchFamily="18" charset="0"/>
              </a:rPr>
              <a:t/>
            </a:r>
            <a:br>
              <a:rPr lang="en-US" altLang="zh-CN" sz="3600" dirty="0" smtClean="0">
                <a:latin typeface="SimSun (Body)"/>
                <a:cs typeface="Times New Roman" panose="02020603050405020304" pitchFamily="18" charset="0"/>
              </a:rPr>
            </a:br>
            <a:r>
              <a:rPr lang="zh-CN" altLang="en-US" sz="3600" dirty="0">
                <a:latin typeface="SimSun (Body)"/>
                <a:cs typeface="Times New Roman" panose="02020603050405020304" pitchFamily="18" charset="0"/>
              </a:rPr>
              <a:t>任</a:t>
            </a:r>
            <a:r>
              <a:rPr lang="zh-CN" altLang="en-US" sz="3600" dirty="0" smtClean="0">
                <a:latin typeface="SimSun (Body)"/>
                <a:cs typeface="Times New Roman" panose="02020603050405020304" pitchFamily="18" charset="0"/>
              </a:rPr>
              <a:t>务五：电影服饰图片 </a:t>
            </a:r>
            <a:r>
              <a:rPr lang="en-US" altLang="zh-CN" sz="3600" dirty="0" smtClean="0">
                <a:latin typeface="SimSun (Body)"/>
                <a:cs typeface="Times New Roman" panose="02020603050405020304" pitchFamily="18" charset="0"/>
              </a:rPr>
              <a:t>II</a:t>
            </a:r>
            <a:endParaRPr lang="en-US" sz="3600" dirty="0">
              <a:latin typeface="SimSun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446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务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五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需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要采集数据的网站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u="sng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https://thetake.com</a:t>
            </a:r>
            <a:r>
              <a:rPr lang="en-US" u="sng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/</a:t>
            </a:r>
            <a:endParaRPr lang="en-US" u="sng" dirty="0" smtClean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进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入后页面如下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306" y="2853264"/>
            <a:ext cx="7828403" cy="379188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826326" y="3129585"/>
            <a:ext cx="436419" cy="2370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685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务五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39680" cy="4351338"/>
          </a:xfrm>
        </p:spPr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 1: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点击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任意一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部电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影进入展示页面： 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（以下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以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Kingsman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The Secret Service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为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例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925" y="2912548"/>
            <a:ext cx="8651835" cy="379997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551790" y="4015471"/>
            <a:ext cx="1719607" cy="2516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81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务五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 2: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然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后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播放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电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影页面下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的预告片视频，并按照提示查看每一帧   所出现的服饰信息（服饰位置，服饰图片及其对应描述）：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（以下以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’PLAQUE’ JACKET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为例）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8258" r="27506"/>
          <a:stretch/>
        </p:blipFill>
        <p:spPr>
          <a:xfrm>
            <a:off x="100808" y="3327718"/>
            <a:ext cx="2943225" cy="34113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27486"/>
          <a:stretch/>
        </p:blipFill>
        <p:spPr>
          <a:xfrm>
            <a:off x="5785028" y="3327715"/>
            <a:ext cx="3955058" cy="341134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382435" y="4804881"/>
            <a:ext cx="258953" cy="28509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154422" y="4877527"/>
            <a:ext cx="496305" cy="311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135820" y="4632768"/>
            <a:ext cx="2018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</a:rPr>
              <a:t>服</a:t>
            </a:r>
            <a:r>
              <a:rPr lang="zh-CN" altLang="en-US" b="1" dirty="0" smtClean="0">
                <a:solidFill>
                  <a:srgbClr val="00B050"/>
                </a:solidFill>
              </a:rPr>
              <a:t>饰位置</a:t>
            </a:r>
            <a:r>
              <a:rPr lang="en-US" altLang="zh-CN" b="1" dirty="0" smtClean="0">
                <a:solidFill>
                  <a:srgbClr val="00B050"/>
                </a:solidFill>
              </a:rPr>
              <a:t>1</a:t>
            </a:r>
            <a:r>
              <a:rPr lang="zh-CN" altLang="en-US" b="1" dirty="0" smtClean="0">
                <a:solidFill>
                  <a:srgbClr val="00B050"/>
                </a:solidFill>
              </a:rPr>
              <a:t>（</a:t>
            </a:r>
            <a:r>
              <a:rPr lang="en-US" altLang="zh-CN" b="1" dirty="0" smtClean="0">
                <a:solidFill>
                  <a:srgbClr val="00B050"/>
                </a:solidFill>
              </a:rPr>
              <a:t>Item </a:t>
            </a:r>
            <a:r>
              <a:rPr lang="en-US" altLang="zh-CN" b="1" dirty="0" smtClean="0">
                <a:solidFill>
                  <a:srgbClr val="00B050"/>
                </a:solidFill>
              </a:rPr>
              <a:t>Location</a:t>
            </a:r>
            <a:r>
              <a:rPr lang="en-US" altLang="zh-CN" b="1" dirty="0" smtClean="0">
                <a:solidFill>
                  <a:srgbClr val="00B050"/>
                </a:solidFill>
              </a:rPr>
              <a:t> </a:t>
            </a:r>
            <a:r>
              <a:rPr lang="en-US" altLang="zh-CN" b="1" dirty="0" smtClean="0">
                <a:solidFill>
                  <a:srgbClr val="00B050"/>
                </a:solidFill>
              </a:rPr>
              <a:t>1</a:t>
            </a:r>
            <a:r>
              <a:rPr lang="zh-CN" altLang="en-US" b="1" dirty="0" smtClean="0">
                <a:solidFill>
                  <a:srgbClr val="00B050"/>
                </a:solidFill>
              </a:rPr>
              <a:t>）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662411" y="4947430"/>
            <a:ext cx="1554533" cy="850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199508" y="4478614"/>
            <a:ext cx="292123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046938" y="4001294"/>
            <a:ext cx="1152570" cy="954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0102946" y="4145057"/>
            <a:ext cx="1971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服饰</a:t>
            </a:r>
            <a:r>
              <a:rPr lang="zh-CN" altLang="en-US" b="1" dirty="0" smtClean="0">
                <a:solidFill>
                  <a:srgbClr val="FF0000"/>
                </a:solidFill>
              </a:rPr>
              <a:t>图片</a:t>
            </a:r>
            <a:r>
              <a:rPr lang="en-US" altLang="zh-CN" b="1" dirty="0" smtClean="0">
                <a:solidFill>
                  <a:srgbClr val="FF0000"/>
                </a:solidFill>
              </a:rPr>
              <a:t>1</a:t>
            </a:r>
            <a:r>
              <a:rPr lang="zh-CN" altLang="en-US" b="1" dirty="0" smtClean="0">
                <a:solidFill>
                  <a:srgbClr val="FF0000"/>
                </a:solidFill>
              </a:rPr>
              <a:t>（</a:t>
            </a:r>
            <a:r>
              <a:rPr lang="en-US" altLang="zh-CN" b="1" dirty="0" smtClean="0">
                <a:solidFill>
                  <a:srgbClr val="FF0000"/>
                </a:solidFill>
              </a:rPr>
              <a:t>Item</a:t>
            </a:r>
            <a:r>
              <a:rPr lang="en-US" altLang="zh-CN" b="1" dirty="0" smtClean="0">
                <a:solidFill>
                  <a:srgbClr val="FF0000"/>
                </a:solidFill>
              </a:rPr>
              <a:t> Image 1</a:t>
            </a:r>
            <a:r>
              <a:rPr lang="zh-CN" altLang="en-US" b="1" dirty="0" smtClean="0">
                <a:solidFill>
                  <a:srgbClr val="FF0000"/>
                </a:solidFill>
              </a:rPr>
              <a:t>）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060971" y="5007977"/>
            <a:ext cx="1138537" cy="53856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0102946" y="4955933"/>
            <a:ext cx="1924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4"/>
                </a:solidFill>
              </a:rPr>
              <a:t>服</a:t>
            </a:r>
            <a:r>
              <a:rPr lang="zh-CN" altLang="en-US" b="1" dirty="0" smtClean="0">
                <a:solidFill>
                  <a:schemeClr val="accent4"/>
                </a:solidFill>
              </a:rPr>
              <a:t>饰描述</a:t>
            </a:r>
            <a:r>
              <a:rPr lang="en-US" altLang="zh-CN" b="1" dirty="0" smtClean="0">
                <a:solidFill>
                  <a:schemeClr val="accent4"/>
                </a:solidFill>
              </a:rPr>
              <a:t>1</a:t>
            </a:r>
            <a:r>
              <a:rPr lang="zh-CN" altLang="en-US" b="1" dirty="0" smtClean="0">
                <a:solidFill>
                  <a:schemeClr val="accent4"/>
                </a:solidFill>
              </a:rPr>
              <a:t>（</a:t>
            </a:r>
            <a:r>
              <a:rPr lang="en-US" altLang="zh-CN" b="1" dirty="0" smtClean="0">
                <a:solidFill>
                  <a:schemeClr val="accent4"/>
                </a:solidFill>
              </a:rPr>
              <a:t>Item </a:t>
            </a:r>
            <a:r>
              <a:rPr lang="en-US" altLang="zh-CN" b="1" dirty="0" smtClean="0">
                <a:solidFill>
                  <a:schemeClr val="accent4"/>
                </a:solidFill>
              </a:rPr>
              <a:t>Description</a:t>
            </a:r>
            <a:r>
              <a:rPr lang="en-US" altLang="zh-CN" b="1" dirty="0" smtClean="0">
                <a:solidFill>
                  <a:schemeClr val="accent4"/>
                </a:solidFill>
              </a:rPr>
              <a:t> </a:t>
            </a:r>
            <a:r>
              <a:rPr lang="en-US" altLang="zh-CN" b="1" dirty="0" smtClean="0">
                <a:solidFill>
                  <a:schemeClr val="accent4"/>
                </a:solidFill>
              </a:rPr>
              <a:t>1</a:t>
            </a:r>
            <a:r>
              <a:rPr lang="zh-CN" altLang="en-US" b="1" dirty="0" smtClean="0">
                <a:solidFill>
                  <a:schemeClr val="accent4"/>
                </a:solidFill>
              </a:rPr>
              <a:t>）</a:t>
            </a:r>
            <a:endParaRPr lang="en-US" b="1" dirty="0">
              <a:solidFill>
                <a:schemeClr val="accent4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7199508" y="5254299"/>
            <a:ext cx="2950822" cy="1259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33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务五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39680" cy="4351338"/>
          </a:xfrm>
        </p:spPr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3: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请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下载该网站下所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有电影的预告片视频及其中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每一帧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的服饰信息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501" y="3591357"/>
            <a:ext cx="1000125" cy="1171575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3339533" y="4180209"/>
            <a:ext cx="60151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5550" y="3624692"/>
            <a:ext cx="819150" cy="1104900"/>
          </a:xfrm>
          <a:prstGeom prst="rect">
            <a:avLst/>
          </a:prstGeom>
        </p:spPr>
      </p:pic>
      <p:sp>
        <p:nvSpPr>
          <p:cNvPr id="30" name="Plus 29"/>
          <p:cNvSpPr/>
          <p:nvPr/>
        </p:nvSpPr>
        <p:spPr>
          <a:xfrm>
            <a:off x="7836023" y="3981879"/>
            <a:ext cx="379122" cy="39052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1950" y="3179913"/>
            <a:ext cx="3443936" cy="2088278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009538" y="3086101"/>
            <a:ext cx="3564517" cy="225482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43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49290" y="2888673"/>
            <a:ext cx="2586692" cy="769652"/>
          </a:xfrm>
        </p:spPr>
        <p:txBody>
          <a:bodyPr>
            <a:normAutofit/>
          </a:bodyPr>
          <a:lstStyle/>
          <a:p>
            <a:r>
              <a:rPr lang="zh-CN" altLang="en-US" sz="4800" dirty="0" smtClean="0">
                <a:latin typeface="SimSun (Body)"/>
                <a:cs typeface="Times New Roman" panose="02020603050405020304" pitchFamily="18" charset="0"/>
              </a:rPr>
              <a:t>谢谢</a:t>
            </a:r>
            <a:r>
              <a:rPr lang="zh-CN" altLang="en-US" sz="4800" dirty="0">
                <a:latin typeface="SimSun (Body)"/>
                <a:cs typeface="Times New Roman" panose="02020603050405020304" pitchFamily="18" charset="0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1983249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任务一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需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要采集数据的网站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u="sng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http://www.forever21.com</a:t>
            </a:r>
            <a:r>
              <a:rPr lang="en-US" u="sng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/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进入后页面如下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530" y="2959828"/>
            <a:ext cx="7606536" cy="35917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3922005" y="3624549"/>
            <a:ext cx="4847422" cy="14762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313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任务一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39680" cy="4351338"/>
          </a:xfrm>
        </p:spPr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 1: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点击任意一个类别进入展示页面： 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（以下以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Dresses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为例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7" y="3015915"/>
            <a:ext cx="5174830" cy="36925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297451" y="4032174"/>
            <a:ext cx="1134738" cy="3877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5354192" y="4682169"/>
            <a:ext cx="539826" cy="385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154" y="3015915"/>
            <a:ext cx="6197320" cy="36925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10399923" y="4285561"/>
            <a:ext cx="1355075" cy="24229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35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任务一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39680" cy="4351338"/>
          </a:xfrm>
        </p:spPr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 2: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然后，点击任意一个款式进入服饰页面： 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（以下以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Strapless Maxi Dress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为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例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97" y="2904748"/>
            <a:ext cx="5910950" cy="38651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705997" y="3249976"/>
            <a:ext cx="473727" cy="24126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756753" y="6521985"/>
            <a:ext cx="1134737" cy="21482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657600" y="3525398"/>
            <a:ext cx="1233889" cy="44652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400362" y="3705989"/>
            <a:ext cx="2357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不同角度的服饰图片，点击可查看大图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400362" y="4630202"/>
            <a:ext cx="2357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B050"/>
                </a:solidFill>
              </a:rPr>
              <a:t>不同</a:t>
            </a:r>
            <a:r>
              <a:rPr lang="zh-CN" altLang="en-US" b="1" dirty="0">
                <a:solidFill>
                  <a:srgbClr val="00B050"/>
                </a:solidFill>
              </a:rPr>
              <a:t>颜色</a:t>
            </a:r>
            <a:r>
              <a:rPr lang="zh-CN" altLang="en-US" b="1" dirty="0" smtClean="0">
                <a:solidFill>
                  <a:srgbClr val="00B050"/>
                </a:solidFill>
              </a:rPr>
              <a:t>的服饰图片，点击可查看大图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00362" y="6444733"/>
            <a:ext cx="266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70C0"/>
                </a:solidFill>
              </a:rPr>
              <a:t>产</a:t>
            </a:r>
            <a:r>
              <a:rPr lang="zh-CN" altLang="en-US" b="1" dirty="0" smtClean="0">
                <a:solidFill>
                  <a:srgbClr val="0070C0"/>
                </a:solidFill>
              </a:rPr>
              <a:t>品编号（</a:t>
            </a:r>
            <a:r>
              <a:rPr lang="en-US" altLang="zh-CN" b="1" dirty="0" smtClean="0">
                <a:solidFill>
                  <a:srgbClr val="0070C0"/>
                </a:solidFill>
              </a:rPr>
              <a:t>Product Code</a:t>
            </a:r>
            <a:r>
              <a:rPr lang="zh-CN" altLang="en-US" b="1" dirty="0" smtClean="0">
                <a:solidFill>
                  <a:srgbClr val="0070C0"/>
                </a:solidFill>
              </a:rPr>
              <a:t>）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17" name="Straight Arrow Connector 16"/>
          <p:cNvCxnSpPr>
            <a:endCxn id="13" idx="1"/>
          </p:cNvCxnSpPr>
          <p:nvPr/>
        </p:nvCxnSpPr>
        <p:spPr>
          <a:xfrm flipV="1">
            <a:off x="1179724" y="4029155"/>
            <a:ext cx="7220638" cy="4804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4" idx="1"/>
          </p:cNvCxnSpPr>
          <p:nvPr/>
        </p:nvCxnSpPr>
        <p:spPr>
          <a:xfrm>
            <a:off x="4891489" y="3735745"/>
            <a:ext cx="3508873" cy="121762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1" idx="3"/>
            <a:endCxn id="15" idx="1"/>
          </p:cNvCxnSpPr>
          <p:nvPr/>
        </p:nvCxnSpPr>
        <p:spPr>
          <a:xfrm>
            <a:off x="4891490" y="6629399"/>
            <a:ext cx="35088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756753" y="5298390"/>
            <a:ext cx="2860194" cy="108313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657601" y="3088208"/>
            <a:ext cx="1076324" cy="1694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8400362" y="5503917"/>
            <a:ext cx="2588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C000"/>
                </a:solidFill>
              </a:rPr>
              <a:t>产</a:t>
            </a:r>
            <a:r>
              <a:rPr lang="zh-CN" altLang="en-US" b="1" dirty="0" smtClean="0">
                <a:solidFill>
                  <a:srgbClr val="FFC000"/>
                </a:solidFill>
              </a:rPr>
              <a:t>品描述（</a:t>
            </a:r>
            <a:r>
              <a:rPr lang="en-US" altLang="zh-CN" b="1" dirty="0" smtClean="0">
                <a:solidFill>
                  <a:srgbClr val="FFC000"/>
                </a:solidFill>
              </a:rPr>
              <a:t>Product Description</a:t>
            </a:r>
            <a:r>
              <a:rPr lang="zh-CN" altLang="en-US" b="1" dirty="0" smtClean="0">
                <a:solidFill>
                  <a:srgbClr val="FFC000"/>
                </a:solidFill>
              </a:rPr>
              <a:t>）</a:t>
            </a:r>
            <a:endParaRPr lang="en-US" b="1" dirty="0">
              <a:solidFill>
                <a:srgbClr val="FFC000"/>
              </a:solidFill>
            </a:endParaRPr>
          </a:p>
        </p:txBody>
      </p:sp>
      <p:cxnSp>
        <p:nvCxnSpPr>
          <p:cNvPr id="29" name="Straight Arrow Connector 28"/>
          <p:cNvCxnSpPr>
            <a:endCxn id="28" idx="1"/>
          </p:cNvCxnSpPr>
          <p:nvPr/>
        </p:nvCxnSpPr>
        <p:spPr>
          <a:xfrm flipV="1">
            <a:off x="6616947" y="5827083"/>
            <a:ext cx="1783415" cy="1174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732204" y="3168337"/>
            <a:ext cx="3668158" cy="256860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686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任务一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242254" cy="4351338"/>
          </a:xfrm>
        </p:spPr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 3: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下载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该服饰下的所有不同角度图片，不同颜色的服饰分开保存，并最终保存在以产品编号命名的文件夹中：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（请下载该网站所有类别下的所有服饰图片， 并保存类别和产品信息）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803" y="4406380"/>
            <a:ext cx="850640" cy="12221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332" y="3599523"/>
            <a:ext cx="904875" cy="1200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7332" y="5162359"/>
            <a:ext cx="923925" cy="117157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3883905" y="4199598"/>
            <a:ext cx="793214" cy="6000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883905" y="5045725"/>
            <a:ext cx="870332" cy="5828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802274" y="4100445"/>
            <a:ext cx="60151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813291" y="5738734"/>
            <a:ext cx="60151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5424" y="3293167"/>
            <a:ext cx="1110007" cy="149301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9973" y="3293166"/>
            <a:ext cx="1109798" cy="149301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394" y="3293165"/>
            <a:ext cx="1104342" cy="149301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83734" y="3299526"/>
            <a:ext cx="1093084" cy="149301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55424" y="5154814"/>
            <a:ext cx="1110007" cy="153804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99973" y="5154814"/>
            <a:ext cx="1114632" cy="153804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35718" y="5154814"/>
            <a:ext cx="1113554" cy="1538045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7023712" y="3164588"/>
            <a:ext cx="5056742" cy="172416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023712" y="5045725"/>
            <a:ext cx="3860022" cy="173784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0741" y="4394866"/>
            <a:ext cx="1046173" cy="1225517"/>
          </a:xfrm>
          <a:prstGeom prst="rect">
            <a:avLst/>
          </a:prstGeom>
        </p:spPr>
      </p:pic>
      <p:cxnSp>
        <p:nvCxnSpPr>
          <p:cNvPr id="43" name="Straight Arrow Connector 42"/>
          <p:cNvCxnSpPr/>
          <p:nvPr/>
        </p:nvCxnSpPr>
        <p:spPr>
          <a:xfrm>
            <a:off x="1228283" y="4979050"/>
            <a:ext cx="4014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53360" y="4406380"/>
            <a:ext cx="1036503" cy="1241848"/>
          </a:xfrm>
          <a:prstGeom prst="rect">
            <a:avLst/>
          </a:prstGeom>
        </p:spPr>
      </p:pic>
      <p:cxnSp>
        <p:nvCxnSpPr>
          <p:cNvPr id="51" name="Straight Arrow Connector 50"/>
          <p:cNvCxnSpPr/>
          <p:nvPr/>
        </p:nvCxnSpPr>
        <p:spPr>
          <a:xfrm>
            <a:off x="2480313" y="4957475"/>
            <a:ext cx="4014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62803" y="5688118"/>
            <a:ext cx="881126" cy="109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02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务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需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要采集数据的网站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u="sng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http://hangyeshequ.taobao.com/dapei/list.htm</a:t>
            </a:r>
          </a:p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进入后页面如下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5" y="2837784"/>
            <a:ext cx="6113996" cy="39440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2714625" y="3624549"/>
            <a:ext cx="1228725" cy="30905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03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务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39680" cy="4351338"/>
          </a:xfrm>
        </p:spPr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 1: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点击任意一种搭配进入展示页面： 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（以下以第一种搭配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为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例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" y="3044561"/>
            <a:ext cx="5196740" cy="34499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3781304" y="3203499"/>
            <a:ext cx="1914646" cy="4160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762254" y="4683825"/>
            <a:ext cx="2129811" cy="47131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390711" y="3221593"/>
            <a:ext cx="1629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</a:rPr>
              <a:t>单</a:t>
            </a:r>
            <a:r>
              <a:rPr lang="zh-CN" altLang="en-US" b="1" dirty="0" smtClean="0">
                <a:solidFill>
                  <a:srgbClr val="00B050"/>
                </a:solidFill>
              </a:rPr>
              <a:t>品</a:t>
            </a:r>
            <a:r>
              <a:rPr lang="en-US" altLang="zh-CN" b="1" dirty="0" smtClean="0">
                <a:solidFill>
                  <a:srgbClr val="00B050"/>
                </a:solidFill>
              </a:rPr>
              <a:t>1</a:t>
            </a:r>
            <a:r>
              <a:rPr lang="zh-CN" altLang="en-US" b="1" dirty="0" smtClean="0">
                <a:solidFill>
                  <a:srgbClr val="00B050"/>
                </a:solidFill>
              </a:rPr>
              <a:t>（</a:t>
            </a:r>
            <a:r>
              <a:rPr lang="en-US" altLang="zh-CN" b="1" dirty="0" smtClean="0">
                <a:solidFill>
                  <a:srgbClr val="00B050"/>
                </a:solidFill>
              </a:rPr>
              <a:t>Item 1</a:t>
            </a:r>
            <a:r>
              <a:rPr lang="zh-CN" altLang="en-US" b="1" dirty="0" smtClean="0">
                <a:solidFill>
                  <a:srgbClr val="00B050"/>
                </a:solidFill>
              </a:rPr>
              <a:t>）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90711" y="4760132"/>
            <a:ext cx="2810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70C0"/>
                </a:solidFill>
              </a:rPr>
              <a:t>搭</a:t>
            </a:r>
            <a:r>
              <a:rPr lang="zh-CN" altLang="en-US" b="1" dirty="0" smtClean="0">
                <a:solidFill>
                  <a:srgbClr val="0070C0"/>
                </a:solidFill>
              </a:rPr>
              <a:t>配标签（</a:t>
            </a:r>
            <a:r>
              <a:rPr lang="en-US" altLang="zh-CN" b="1" dirty="0" smtClean="0">
                <a:solidFill>
                  <a:srgbClr val="0070C0"/>
                </a:solidFill>
              </a:rPr>
              <a:t>Collection Tags</a:t>
            </a:r>
            <a:r>
              <a:rPr lang="zh-CN" altLang="en-US" b="1" dirty="0" smtClean="0">
                <a:solidFill>
                  <a:srgbClr val="0070C0"/>
                </a:solidFill>
              </a:rPr>
              <a:t>）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12" name="Straight Arrow Connector 11"/>
          <p:cNvCxnSpPr>
            <a:endCxn id="11" idx="1"/>
          </p:cNvCxnSpPr>
          <p:nvPr/>
        </p:nvCxnSpPr>
        <p:spPr>
          <a:xfrm>
            <a:off x="5911115" y="4944798"/>
            <a:ext cx="147959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3"/>
            <a:endCxn id="10" idx="1"/>
          </p:cNvCxnSpPr>
          <p:nvPr/>
        </p:nvCxnSpPr>
        <p:spPr>
          <a:xfrm flipV="1">
            <a:off x="5695950" y="3406259"/>
            <a:ext cx="1694761" cy="524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30317" y="3063033"/>
            <a:ext cx="2307927" cy="34315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406653" y="3941612"/>
            <a:ext cx="298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搭</a:t>
            </a:r>
            <a:r>
              <a:rPr lang="zh-CN" altLang="en-US" b="1" dirty="0" smtClean="0">
                <a:solidFill>
                  <a:srgbClr val="FF0000"/>
                </a:solidFill>
              </a:rPr>
              <a:t>配图片（</a:t>
            </a:r>
            <a:r>
              <a:rPr lang="en-US" altLang="zh-CN" b="1" dirty="0" smtClean="0">
                <a:solidFill>
                  <a:srgbClr val="FF0000"/>
                </a:solidFill>
              </a:rPr>
              <a:t>Collection Image</a:t>
            </a:r>
            <a:r>
              <a:rPr lang="zh-CN" altLang="en-US" b="1" dirty="0" smtClean="0">
                <a:solidFill>
                  <a:srgbClr val="FF0000"/>
                </a:solidFill>
              </a:rPr>
              <a:t>）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054186" y="4126278"/>
            <a:ext cx="4336525" cy="48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402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务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 2: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然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后，点击该搭配中的任意一个单品： 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（每种搭配有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2~5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单品，以下以第一个单品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为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例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2953232"/>
            <a:ext cx="6653212" cy="3819043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1104900" y="5888803"/>
            <a:ext cx="2705100" cy="500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294210" y="5815697"/>
            <a:ext cx="2357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不同角度的服饰图片，点击可查看大图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810000" y="6138863"/>
            <a:ext cx="439102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042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</TotalTime>
  <Words>1078</Words>
  <Application>Microsoft Office PowerPoint</Application>
  <PresentationFormat>Widescreen</PresentationFormat>
  <Paragraphs>105</Paragraphs>
  <Slides>24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宋体</vt:lpstr>
      <vt:lpstr>SimSun (Body)</vt:lpstr>
      <vt:lpstr>Arial</vt:lpstr>
      <vt:lpstr>Calibri</vt:lpstr>
      <vt:lpstr>Calibri Light</vt:lpstr>
      <vt:lpstr>Times New Roman</vt:lpstr>
      <vt:lpstr>Wingdings</vt:lpstr>
      <vt:lpstr>Office Theme</vt:lpstr>
      <vt:lpstr>服饰图片数据采集说明</vt:lpstr>
      <vt:lpstr>任务一：在线商店服饰图片  任务二：淘宝搭配服饰图片  任务三：街拍服饰图片  任务四：电影服饰图片 I  任务五：电影服饰图片 II</vt:lpstr>
      <vt:lpstr>任务一</vt:lpstr>
      <vt:lpstr>任务一</vt:lpstr>
      <vt:lpstr>任务一</vt:lpstr>
      <vt:lpstr>任务一</vt:lpstr>
      <vt:lpstr>任务二</vt:lpstr>
      <vt:lpstr>任务二</vt:lpstr>
      <vt:lpstr>任务二</vt:lpstr>
      <vt:lpstr>任务二</vt:lpstr>
      <vt:lpstr>任务二</vt:lpstr>
      <vt:lpstr>任务三</vt:lpstr>
      <vt:lpstr>任务三</vt:lpstr>
      <vt:lpstr>任务三</vt:lpstr>
      <vt:lpstr>任务四</vt:lpstr>
      <vt:lpstr>任务四</vt:lpstr>
      <vt:lpstr>任务四</vt:lpstr>
      <vt:lpstr>任务四</vt:lpstr>
      <vt:lpstr>任务四</vt:lpstr>
      <vt:lpstr>任务五</vt:lpstr>
      <vt:lpstr>任务五</vt:lpstr>
      <vt:lpstr>任务五</vt:lpstr>
      <vt:lpstr>任务五</vt:lpstr>
      <vt:lpstr>谢谢！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  </dc:title>
  <dc:creator>Ziwei Liu</dc:creator>
  <cp:lastModifiedBy>Ziwei Liu</cp:lastModifiedBy>
  <cp:revision>642</cp:revision>
  <dcterms:created xsi:type="dcterms:W3CDTF">2015-04-30T13:05:55Z</dcterms:created>
  <dcterms:modified xsi:type="dcterms:W3CDTF">2015-05-05T15:23:51Z</dcterms:modified>
</cp:coreProperties>
</file>